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305" r:id="rId3"/>
    <p:sldId id="306" r:id="rId4"/>
    <p:sldId id="302" r:id="rId5"/>
    <p:sldId id="272" r:id="rId6"/>
    <p:sldId id="304" r:id="rId7"/>
    <p:sldId id="307" r:id="rId8"/>
    <p:sldId id="309" r:id="rId9"/>
    <p:sldId id="282" r:id="rId10"/>
    <p:sldId id="310" r:id="rId11"/>
    <p:sldId id="276" r:id="rId12"/>
    <p:sldId id="261" r:id="rId13"/>
    <p:sldId id="311" r:id="rId14"/>
    <p:sldId id="288" r:id="rId15"/>
    <p:sldId id="312" r:id="rId16"/>
    <p:sldId id="289" r:id="rId17"/>
    <p:sldId id="303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2D4D-11F3-7D4F-8325-1F416538293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634C-BF47-D546-A5E8-1F4FA8A7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1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4E69-E9A0-F846-842C-9CFCF051A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EA271-97A1-BA4F-B2D2-CA504D0D8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83D2C-B5A4-9A42-B733-7E27B5E2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AA10-1C1D-BF42-81A1-55A48F2F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9405-1392-CF45-9D3E-426FCC57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78F4-B020-CE42-BD49-EB644ED8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1E009-2D98-9142-BB4F-A87AB6122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746D7-743F-C546-956F-479B63E0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DFEA7-585F-224F-A1D5-9CE26E52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B04B-61FF-E74E-9D5D-C9DFDA7E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DEF47-F016-4D49-B6D4-4B4DB9DBD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217E5-3223-6343-A394-9AD183AC0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856F8-0472-DA49-9FDD-9D74A05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FA032-DFB2-0C4F-8AE2-C84F71D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3798-57CA-0F44-A3A9-218E8A94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1655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616F-6329-5A41-AC9C-E8214A1E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E5F1-B83E-294D-BC46-C4D28DAA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198E-B5D2-7746-A26C-FA1B7C95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1C0BB-A455-3A4C-99F2-91AFFC7D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2782A-29B2-3D43-A555-3C83A25D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D077-0BBE-0248-A087-B7049ADF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875DF-36E7-454D-946E-7A4EBA29D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A257-3916-4544-BC79-62E5CE0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8BDF-BA7B-E847-AD25-CA141194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FF86A-03DA-6C41-A5C8-BEC9B0E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DBED-691B-5E41-B5E9-213F1FBB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9B12-35BF-1E47-9684-489E1EFC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61380-1E09-A042-8114-1322D7903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BAD77-9FC1-8D42-BE75-C61562D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F8B3A-2EB7-8E44-B5A2-8AA5C8C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EA764-599E-9246-B3E0-AB0A147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6E21-9774-774F-9D6D-AAAA4B4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D5472-9E7B-9A4C-8FBB-A307E944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8E7EB-CB08-0C4A-9A8D-192826818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7E663-28E5-6745-8A3E-282901EB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05CFA-890F-034D-9881-581D34D75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7EDD7-63AD-5B4B-925F-AEB300EB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EE85-5DA9-474F-A9BC-FBFBA49B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8F299-1B36-A94A-948D-09858F5E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2118-1F0D-4248-BA84-CD8B944C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3D8D4-7E07-D547-A6F1-6800C02D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A1006-E282-464F-B55E-7F621A8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20E75-96B5-3D41-A2D1-F8C6F3A6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E9148-E8E0-3844-AC2E-DF33E18D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1088B-70E1-A64B-AB83-62B83349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2CD24-85AA-9B40-9770-371B29C1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70EF-DAE1-E344-B9E0-FE566E9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6134-5C21-E34D-A887-26B07896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19B77-F4DD-FF49-AF97-1AF7741A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5F145-9F04-1E44-A2DC-24EE719C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BC74F-33E1-BC41-B603-EE66DAA1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5ADBE-1A30-B64A-83B5-AE149ED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E6D3-3BC5-F740-8202-ACCF35C9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CED18-4E0F-764D-AC6C-75983EEF8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4D4B-3AEF-BD4F-B8F2-24D85D18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3B81E-C87A-BB40-AD6C-442ABD83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107ED-3FCF-4D46-88AE-12EAD4CC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DB8AB-C7FF-B745-92A1-8101AF9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96F4A-577C-E143-A12C-331345BB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E0D2-CB32-5942-89D8-F8B2EB92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262F-A3D5-7945-AF97-79A75F78B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A73DA-938E-F64E-840F-1F3CE2D9C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6AC68-FD12-524C-AD39-2257C539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9.jpeg"/><Relationship Id="rId7" Type="http://schemas.openxmlformats.org/officeDocument/2006/relationships/image" Target="../media/image7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10" Type="http://schemas.openxmlformats.org/officeDocument/2006/relationships/image" Target="../media/image36.jpeg"/><Relationship Id="rId4" Type="http://schemas.openxmlformats.org/officeDocument/2006/relationships/image" Target="../media/image3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4600" dirty="0">
                <a:latin typeface="+mj-lt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1C17B5-3C51-1A47-AD93-EC7E2CB922CB}"/>
              </a:ext>
            </a:extLst>
          </p:cNvPr>
          <p:cNvSpPr txBox="1">
            <a:spLocks/>
          </p:cNvSpPr>
          <p:nvPr/>
        </p:nvSpPr>
        <p:spPr>
          <a:xfrm>
            <a:off x="7830064" y="6091881"/>
            <a:ext cx="4361936" cy="76611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175390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What geographic and climatic factors contribute to a plant’s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C644-C8FC-494B-8541-A3ADBFCD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961" y="1821742"/>
            <a:ext cx="4885039" cy="3785330"/>
          </a:xfrm>
        </p:spPr>
        <p:txBody>
          <a:bodyPr>
            <a:normAutofit lnSpcReduction="10000"/>
          </a:bodyPr>
          <a:lstStyle/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 Mean spring temperature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 Elevation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 Distance from the coast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 NAO index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1210961" y="5997618"/>
            <a:ext cx="10515600" cy="1992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 Recent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44311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06CAF-18D0-2447-8019-71D4FB5D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" y="0"/>
            <a:ext cx="8001000" cy="68580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EFA49D-94C7-0E49-BCCE-9BEEE5B8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2" y="0"/>
            <a:ext cx="8001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8903DC-B9EB-E742-8EE3-35BA48B5A443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74C36-D4EF-8945-988B-CA3DBB8B4496}"/>
              </a:ext>
            </a:extLst>
          </p:cNvPr>
          <p:cNvSpPr txBox="1"/>
          <p:nvPr/>
        </p:nvSpPr>
        <p:spPr>
          <a:xfrm>
            <a:off x="7761560" y="527190"/>
            <a:ext cx="410165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Mean spring temperature and distance from the coast were the strongest predictors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climate change complicates things…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Risk increases with warmer springs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there is substantially less risk with more positive NAO indices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FA6434C-0834-CB46-92EE-FACA9A005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868" y="783489"/>
            <a:ext cx="7603396" cy="55628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DB6986-5C69-574D-97EE-0E627801C004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4653F-5392-B14D-9141-13422EC4B7BE}"/>
              </a:ext>
            </a:extLst>
          </p:cNvPr>
          <p:cNvSpPr txBox="1"/>
          <p:nvPr/>
        </p:nvSpPr>
        <p:spPr>
          <a:xfrm>
            <a:off x="185352" y="234778"/>
            <a:ext cx="5811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Among species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01A74-ED77-B94A-81DE-24B154DF59E4}"/>
              </a:ext>
            </a:extLst>
          </p:cNvPr>
          <p:cNvSpPr txBox="1"/>
          <p:nvPr/>
        </p:nvSpPr>
        <p:spPr>
          <a:xfrm>
            <a:off x="539705" y="1491375"/>
            <a:ext cx="39541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Consistent trends in direction across species for each predictor, except </a:t>
            </a:r>
            <a:r>
              <a:rPr lang="en-US" sz="2400" dirty="0">
                <a:solidFill>
                  <a:srgbClr val="C00000"/>
                </a:solidFill>
              </a:rPr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Variation in magnitude across species, especially </a:t>
            </a:r>
            <a:r>
              <a:rPr lang="en-US" sz="2400" dirty="0">
                <a:solidFill>
                  <a:srgbClr val="C00000"/>
                </a:solidFill>
              </a:rPr>
              <a:t>mean spring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Greater differences </a:t>
            </a:r>
            <a:r>
              <a:rPr lang="en-US" sz="2400" dirty="0"/>
              <a:t>in risk between early-</a:t>
            </a:r>
            <a:r>
              <a:rPr lang="en-US" sz="2400" dirty="0" err="1"/>
              <a:t>leafout</a:t>
            </a:r>
            <a:r>
              <a:rPr lang="en-US" sz="2400" dirty="0"/>
              <a:t> species and late-</a:t>
            </a:r>
            <a:r>
              <a:rPr lang="en-US" sz="2400" dirty="0" err="1"/>
              <a:t>leafout</a:t>
            </a:r>
            <a:r>
              <a:rPr lang="en-US" sz="2400" dirty="0"/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7263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5" y="184857"/>
            <a:ext cx="3140676" cy="1066071"/>
          </a:xfrm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2" y="1402136"/>
            <a:ext cx="5001866" cy="5455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Mean spring temperature and distance from the coast are the strongest predictors for false spring risk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Climate change complicates forecasting and reshapes predictors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Species-level variation in risk is magnified after climate change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C29B7-38C7-2647-8BB8-17395F966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97"/>
          <a:stretch/>
        </p:blipFill>
        <p:spPr>
          <a:xfrm>
            <a:off x="6631924" y="587707"/>
            <a:ext cx="4363774" cy="17247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91F638-11B1-394A-B8A1-FF3D1B1E6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81"/>
          <a:stretch/>
        </p:blipFill>
        <p:spPr>
          <a:xfrm>
            <a:off x="6697807" y="3222792"/>
            <a:ext cx="4297891" cy="172475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0E9C1-416F-9E40-B5B5-227347CA9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7794"/>
          <a:stretch/>
        </p:blipFill>
        <p:spPr>
          <a:xfrm>
            <a:off x="7438767" y="5041557"/>
            <a:ext cx="4008317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2272E-DFD9-F944-B9DB-6BA3C8F4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Avenir Book" panose="02000503020000020003" pitchFamily="2" charset="0"/>
              </a:rPr>
              <a:t>False spring defined as -5ºC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61F96-8E52-D444-8FF4-E88C6779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059" y="783646"/>
            <a:ext cx="6169921" cy="52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08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16111" y="6425315"/>
            <a:ext cx="235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 </a:t>
            </a:r>
            <a:r>
              <a:rPr lang="en-US" i="1" dirty="0"/>
              <a:t>et al,</a:t>
            </a:r>
            <a:r>
              <a:rPr lang="en-US" dirty="0"/>
              <a:t> in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8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632" y="0"/>
            <a:ext cx="4238368" cy="4263081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0" y="5918885"/>
            <a:ext cx="5025082" cy="939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71980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290486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48794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69C8604-3B6C-4D4F-8717-2E27846DC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95"/>
          <a:stretch/>
        </p:blipFill>
        <p:spPr>
          <a:xfrm>
            <a:off x="4036097" y="4053033"/>
            <a:ext cx="1753449" cy="2624663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C94B767-3834-A740-869C-EB959FFEC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37" t="13121"/>
          <a:stretch/>
        </p:blipFill>
        <p:spPr>
          <a:xfrm>
            <a:off x="9963015" y="227136"/>
            <a:ext cx="2073166" cy="6441172"/>
          </a:xfrm>
          <a:prstGeom prst="rect">
            <a:avLst/>
          </a:prstGeom>
        </p:spPr>
      </p:pic>
      <p:pic>
        <p:nvPicPr>
          <p:cNvPr id="8" name="Picture 7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86CB6BDB-B5B7-B940-B59C-6844105F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8" y="4043645"/>
            <a:ext cx="3499552" cy="2624663"/>
          </a:xfrm>
          <a:prstGeom prst="rect">
            <a:avLst/>
          </a:prstGeom>
        </p:spPr>
      </p:pic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4C8431C-5F53-754E-A4F2-C5A6742B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6" r="39504"/>
          <a:stretch/>
        </p:blipFill>
        <p:spPr>
          <a:xfrm>
            <a:off x="5126718" y="227136"/>
            <a:ext cx="3279982" cy="4386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2EFFEA-9633-144F-84A5-367BA0A6AF59}"/>
              </a:ext>
            </a:extLst>
          </p:cNvPr>
          <p:cNvSpPr/>
          <p:nvPr/>
        </p:nvSpPr>
        <p:spPr>
          <a:xfrm>
            <a:off x="155819" y="227137"/>
            <a:ext cx="3414584" cy="190294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standing next to a body of water posing for the camera&#10;&#10;Description automatically generated">
            <a:extLst>
              <a:ext uri="{FF2B5EF4-FFF2-40B4-BE49-F238E27FC236}">
                <a16:creationId xmlns:a16="http://schemas.microsoft.com/office/drawing/2014/main" id="{774AFABE-F631-BD4B-A8B4-69E833CA0F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474"/>
          <a:stretch/>
        </p:blipFill>
        <p:spPr>
          <a:xfrm>
            <a:off x="172945" y="2397056"/>
            <a:ext cx="3397458" cy="4280640"/>
          </a:xfrm>
          <a:prstGeom prst="rect">
            <a:avLst/>
          </a:prstGeom>
        </p:spPr>
      </p:pic>
      <p:pic>
        <p:nvPicPr>
          <p:cNvPr id="15" name="Picture 4" descr="mage result for nasa giss logo">
            <a:extLst>
              <a:ext uri="{FF2B5EF4-FFF2-40B4-BE49-F238E27FC236}">
                <a16:creationId xmlns:a16="http://schemas.microsoft.com/office/drawing/2014/main" id="{851F4E26-86E7-044A-B937-3E6D940D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2217" y="4043645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7F480C-97F5-AF4A-A0B7-878F3DF790A2}"/>
              </a:ext>
            </a:extLst>
          </p:cNvPr>
          <p:cNvSpPr txBox="1"/>
          <p:nvPr/>
        </p:nvSpPr>
        <p:spPr>
          <a:xfrm>
            <a:off x="499596" y="910110"/>
            <a:ext cx="2727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Book" panose="02000503020000020003" pitchFamily="2" charset="0"/>
              </a:rPr>
              <a:t>COAUTHORS</a:t>
            </a:r>
          </a:p>
        </p:txBody>
      </p:sp>
      <p:pic>
        <p:nvPicPr>
          <p:cNvPr id="18" name="Picture 2" descr="mage result for university of british columbia logo">
            <a:extLst>
              <a:ext uri="{FF2B5EF4-FFF2-40B4-BE49-F238E27FC236}">
                <a16:creationId xmlns:a16="http://schemas.microsoft.com/office/drawing/2014/main" id="{394D7C38-C947-1348-BF85-743C2D14B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694121" y="227136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367FD1-DA6D-4041-83C5-703E49A6BB2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3439" y="405602"/>
            <a:ext cx="2439026" cy="796896"/>
          </a:xfrm>
          <a:prstGeom prst="rect">
            <a:avLst/>
          </a:prstGeom>
        </p:spPr>
      </p:pic>
      <p:pic>
        <p:nvPicPr>
          <p:cNvPr id="21" name="Picture 20" descr="A picture containing red&#10;&#10;Description automatically generated">
            <a:extLst>
              <a:ext uri="{FF2B5EF4-FFF2-40B4-BE49-F238E27FC236}">
                <a16:creationId xmlns:a16="http://schemas.microsoft.com/office/drawing/2014/main" id="{F6AB5C9E-52A8-F243-BF61-7BCEB4D43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040" y="2397056"/>
            <a:ext cx="2115268" cy="7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166918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48061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06A04-712F-BB49-A935-56F4696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600" b="1">
                <a:solidFill>
                  <a:schemeClr val="accent5"/>
                </a:solidFill>
                <a:latin typeface="Avenir Book" panose="02000503020000020003" pitchFamily="2" charset="0"/>
              </a:rPr>
              <a:t>What is a false spring?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912F5-23EA-4449-AC87-C57B866C1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Autofit/>
          </a:bodyPr>
          <a:lstStyle/>
          <a:p>
            <a:r>
              <a:rPr lang="en-US" sz="2400" dirty="0"/>
              <a:t>Freezing temperatures following a warm period</a:t>
            </a:r>
          </a:p>
          <a:p>
            <a:r>
              <a:rPr lang="en-US" sz="2400" dirty="0"/>
              <a:t>Typically in early spring, after dormancy is released</a:t>
            </a:r>
          </a:p>
          <a:p>
            <a:r>
              <a:rPr lang="en-US" sz="2400" dirty="0"/>
              <a:t>Can be very damaging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4611" y="643467"/>
            <a:ext cx="4017072" cy="5410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22A891-F76C-1347-9C50-E9BED24FD4A5}"/>
              </a:ext>
            </a:extLst>
          </p:cNvPr>
          <p:cNvSpPr txBox="1"/>
          <p:nvPr/>
        </p:nvSpPr>
        <p:spPr>
          <a:xfrm>
            <a:off x="8940184" y="6053666"/>
            <a:ext cx="149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 et al, 2007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824EB-89FB-544E-88E2-927886AA9171}"/>
              </a:ext>
            </a:extLst>
          </p:cNvPr>
          <p:cNvSpPr/>
          <p:nvPr/>
        </p:nvSpPr>
        <p:spPr>
          <a:xfrm>
            <a:off x="6414611" y="3429000"/>
            <a:ext cx="4017072" cy="2624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3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8851" y="220287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2718" y="6069413"/>
            <a:ext cx="3229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Tim </a:t>
            </a:r>
            <a:r>
              <a:rPr lang="en-US" dirty="0" err="1"/>
              <a:t>Savas</a:t>
            </a:r>
            <a:endParaRPr lang="en-US" dirty="0"/>
          </a:p>
          <a:p>
            <a:r>
              <a:rPr lang="en-US" dirty="0"/>
              <a:t>American Beech: </a:t>
            </a:r>
            <a:r>
              <a:rPr lang="en-US" i="1" dirty="0"/>
              <a:t>Fagus sylvatica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2EC7A-4DDC-B045-ADA1-9A2D269584FD}"/>
              </a:ext>
            </a:extLst>
          </p:cNvPr>
          <p:cNvSpPr txBox="1"/>
          <p:nvPr/>
        </p:nvSpPr>
        <p:spPr>
          <a:xfrm>
            <a:off x="237026" y="247133"/>
            <a:ext cx="596007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venir Book" panose="02000503020000020003" pitchFamily="2" charset="0"/>
              </a:rPr>
              <a:t>Phenology: 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what does dormancy release look like?</a:t>
            </a:r>
          </a:p>
        </p:txBody>
      </p:sp>
    </p:spTree>
    <p:extLst>
      <p:ext uri="{BB962C8B-B14F-4D97-AF65-F5344CB8AC3E}">
        <p14:creationId xmlns:p14="http://schemas.microsoft.com/office/powerpoint/2010/main" val="14297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935" y="1764096"/>
            <a:ext cx="5756060" cy="3964486"/>
          </a:xfrm>
          <a:prstGeom prst="rect">
            <a:avLst/>
          </a:prstGeom>
        </p:spPr>
      </p:pic>
      <p:sp>
        <p:nvSpPr>
          <p:cNvPr id="141" name="Where’s the risk?"/>
          <p:cNvSpPr/>
          <p:nvPr/>
        </p:nvSpPr>
        <p:spPr>
          <a:xfrm>
            <a:off x="195930" y="201790"/>
            <a:ext cx="4184684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Springs: </a:t>
            </a:r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BUDBURST</a:t>
            </a:r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LEAFOUT</a:t>
            </a:r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5" name="TextBox 4"/>
          <p:cNvSpPr txBox="1"/>
          <p:nvPr/>
        </p:nvSpPr>
        <p:spPr>
          <a:xfrm>
            <a:off x="1628258" y="5224053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DURATION OF VEGETATIVE RISK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869" y="545634"/>
            <a:ext cx="5896160" cy="3933233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963772" y="1905331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413745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al.</a:t>
            </a:r>
            <a:r>
              <a:rPr lang="en-US" dirty="0"/>
              <a:t>, 2019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84" y="2535319"/>
            <a:ext cx="5926316" cy="3953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60876" y="6488668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D3999-AE5E-DE43-BF8D-486DEA39C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305" y="2370133"/>
            <a:ext cx="854319" cy="854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6D62E-EBFC-4344-BE65-D688B719C915}"/>
              </a:ext>
            </a:extLst>
          </p:cNvPr>
          <p:cNvSpPr txBox="1"/>
          <p:nvPr/>
        </p:nvSpPr>
        <p:spPr>
          <a:xfrm>
            <a:off x="3870305" y="20421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-2.2ºC</a:t>
            </a:r>
          </a:p>
        </p:txBody>
      </p:sp>
    </p:spTree>
    <p:extLst>
      <p:ext uri="{BB962C8B-B14F-4D97-AF65-F5344CB8AC3E}">
        <p14:creationId xmlns:p14="http://schemas.microsoft.com/office/powerpoint/2010/main" val="280045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5" grpId="0"/>
      <p:bldP spid="6" grpId="0" animBg="1"/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</p:spTree>
    <p:extLst>
      <p:ext uri="{BB962C8B-B14F-4D97-AF65-F5344CB8AC3E}">
        <p14:creationId xmlns:p14="http://schemas.microsoft.com/office/powerpoint/2010/main" val="18621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6E5D85-3556-3A40-936F-7DECDBB4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971" y="219166"/>
            <a:ext cx="6255436" cy="34926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false spring risk changing with climate change?</a:t>
            </a:r>
          </a:p>
        </p:txBody>
      </p:sp>
      <p:pic>
        <p:nvPicPr>
          <p:cNvPr id="18" name="Picture 17" descr="A picture containing bird, tree&#10;&#10;Description automatically generated">
            <a:extLst>
              <a:ext uri="{FF2B5EF4-FFF2-40B4-BE49-F238E27FC236}">
                <a16:creationId xmlns:a16="http://schemas.microsoft.com/office/drawing/2014/main" id="{8275F665-78F2-8E4C-B1A5-4BE49120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195" y="4537243"/>
            <a:ext cx="6377805" cy="224164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5754A-8E99-3749-B86A-34C9B6D1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0" y="2698415"/>
            <a:ext cx="8724776" cy="40013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A527B7-E445-724C-B0DA-B36BAB741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61" y="524889"/>
            <a:ext cx="8246718" cy="27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2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climate change reshaping false spring risk?</a:t>
            </a:r>
          </a:p>
        </p:txBody>
      </p: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F6923FE-EFCE-BA45-8FCB-8806D0D395C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494" t="37480" r="22555" b="6772"/>
          <a:stretch/>
        </p:blipFill>
        <p:spPr>
          <a:xfrm>
            <a:off x="4654297" y="1273314"/>
            <a:ext cx="7537704" cy="38634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8CA2-5221-C44B-9D6E-0A31C4C2F2BF}"/>
              </a:ext>
            </a:extLst>
          </p:cNvPr>
          <p:cNvSpPr txBox="1"/>
          <p:nvPr/>
        </p:nvSpPr>
        <p:spPr>
          <a:xfrm>
            <a:off x="6130438" y="5674240"/>
            <a:ext cx="458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Green/blue = DECREASING with climate change</a:t>
            </a:r>
          </a:p>
          <a:p>
            <a:r>
              <a:rPr lang="en-US" dirty="0">
                <a:solidFill>
                  <a:schemeClr val="bg1"/>
                </a:solidFill>
              </a:rPr>
              <a:t>Orange/red = INCREASING with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10894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5" y="1577632"/>
            <a:ext cx="7857657" cy="491103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848F49-A3D8-924D-9B0C-08DAC80DDC69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pic>
        <p:nvPicPr>
          <p:cNvPr id="12" name="Picture 8" descr="mage result for pep725 logo">
            <a:extLst>
              <a:ext uri="{FF2B5EF4-FFF2-40B4-BE49-F238E27FC236}">
                <a16:creationId xmlns:a16="http://schemas.microsoft.com/office/drawing/2014/main" id="{1C17945A-2E43-B94E-B9D3-6EE9EDAD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0375" y="72125"/>
            <a:ext cx="3911625" cy="118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0BF0859-FA2B-CC4D-8838-9E1CBFD8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-214550"/>
            <a:ext cx="6549081" cy="21995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Leafout data for six temperate European trees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67D0A-9EF6-3845-92AD-2D73C3693D75}"/>
              </a:ext>
            </a:extLst>
          </p:cNvPr>
          <p:cNvSpPr txBox="1"/>
          <p:nvPr/>
        </p:nvSpPr>
        <p:spPr>
          <a:xfrm>
            <a:off x="6526095" y="2496065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EARLY-LEAFOUT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MORE at risk of false springs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FCE465-A68F-0845-B3F9-A1FAC84C32D5}"/>
              </a:ext>
            </a:extLst>
          </p:cNvPr>
          <p:cNvSpPr txBox="1"/>
          <p:nvPr/>
        </p:nvSpPr>
        <p:spPr>
          <a:xfrm>
            <a:off x="6526095" y="5331225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LATE-LEAFOUT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LESS at risk of false springs</a:t>
            </a:r>
          </a:p>
        </p:txBody>
      </p:sp>
    </p:spTree>
    <p:extLst>
      <p:ext uri="{BB962C8B-B14F-4D97-AF65-F5344CB8AC3E}">
        <p14:creationId xmlns:p14="http://schemas.microsoft.com/office/powerpoint/2010/main" val="23212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539</Words>
  <Application>Microsoft Macintosh PowerPoint</Application>
  <PresentationFormat>Widescreen</PresentationFormat>
  <Paragraphs>122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Book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What is a false spring?</vt:lpstr>
      <vt:lpstr>PowerPoint Presentation</vt:lpstr>
      <vt:lpstr>PowerPoint Presentation</vt:lpstr>
      <vt:lpstr>PHENOLOGY IS ADVANCING </vt:lpstr>
      <vt:lpstr>PowerPoint Presentation</vt:lpstr>
      <vt:lpstr>PowerPoint Presentation</vt:lpstr>
      <vt:lpstr>Leafout data for six temperate European trees</vt:lpstr>
      <vt:lpstr>What geographic and climatic factors contribute to a plant’s risk?</vt:lpstr>
      <vt:lpstr>PowerPoint Presentation</vt:lpstr>
      <vt:lpstr>PowerPoint Presentation</vt:lpstr>
      <vt:lpstr>Conclusions</vt:lpstr>
      <vt:lpstr>PowerPoint Presentation</vt:lpstr>
      <vt:lpstr>False spring defined as -5ºC</vt:lpstr>
      <vt:lpstr>PowerPoint Presentation</vt:lpstr>
      <vt:lpstr>PHENOLOGY USES MULTIPLE CUES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3</cp:revision>
  <dcterms:created xsi:type="dcterms:W3CDTF">2020-02-11T21:48:32Z</dcterms:created>
  <dcterms:modified xsi:type="dcterms:W3CDTF">2020-02-11T21:56:51Z</dcterms:modified>
</cp:coreProperties>
</file>